
<file path=[Content_Types].xml><?xml version="1.0" encoding="utf-8"?>
<Types xmlns="http://schemas.openxmlformats.org/package/2006/content-types">
  <Default ContentType="application/xml" Extension="xml"/>
  <Default ContentType="image/jpeg" Extension="jpeg"/>
  <Default ContentType="image/jpeg" Extension="jpg"/>
  <Default ContentType="application/vnd.openxmlformats-package.relationships+xml" Extension="rels"/>
  <Default ContentType="image/tif" Extension="tif"/>
  <Default ContentType="application/vnd.openxmlformats-officedocument.presentationml.printerSettings" Extension="bin"/>
  <Default ContentType="image/png" Extension="pn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4" r:id="rId2"/>
    <p:sldId id="257" r:id="rId3"/>
    <p:sldId id="274" r:id="rId4"/>
    <p:sldId id="266" r:id="rId5"/>
    <p:sldId id="273" r:id="rId6"/>
    <p:sldId id="267" r:id="rId7"/>
    <p:sldId id="268" r:id="rId8"/>
    <p:sldId id="275" r:id="rId9"/>
    <p:sldId id="269" r:id="rId10"/>
    <p:sldId id="270" r:id="rId11"/>
    <p:sldId id="271" r:id="rId12"/>
    <p:sldId id="272" r:id="rId13"/>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74"/>
            <p14:sldId id="266"/>
            <p14:sldId id="273"/>
            <p14:sldId id="267"/>
            <p14:sldId id="268"/>
            <p14:sldId id="275"/>
            <p14:sldId id="269"/>
            <p14:sldId id="270"/>
            <p14:sldId id="271"/>
            <p14:sldId id="272"/>
          </p14:sldIdLst>
        </p14:section>
        <p14:section name="Abschnitt ohne Titel" id="{EE7C19A2-1EFB-C745-87E3-3C62EAE30A8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3" autoAdjust="0"/>
    <p:restoredTop sz="69489" autoAdjust="0"/>
  </p:normalViewPr>
  <p:slideViewPr>
    <p:cSldViewPr snapToGrid="0" snapToObjects="1">
      <p:cViewPr varScale="1">
        <p:scale>
          <a:sx n="63" d="100"/>
          <a:sy n="63" d="100"/>
        </p:scale>
        <p:origin x="-1656" y="-112"/>
      </p:cViewPr>
      <p:guideLst>
        <p:guide orient="horz" pos="2160"/>
        <p:guide pos="2880"/>
      </p:guideLst>
    </p:cSldViewPr>
  </p:slideViewPr>
  <p:outlineViewPr>
    <p:cViewPr>
      <p:scale>
        <a:sx n="33" d="100"/>
        <a:sy n="33" d="100"/>
      </p:scale>
      <p:origin x="0" y="40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F763A-5630-724A-BCBC-899DBEC31643}" type="datetimeFigureOut">
              <a:rPr lang="fr-FR" smtClean="0"/>
              <a:t>27/08/15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63CD6-FB8F-384F-BC7D-8332782B9E67}" type="slidenum">
              <a:rPr lang="fr-FR" smtClean="0"/>
              <a:t>‹#›</a:t>
            </a:fld>
            <a:endParaRPr lang="fr-FR"/>
          </a:p>
        </p:txBody>
      </p:sp>
    </p:spTree>
    <p:extLst>
      <p:ext uri="{BB962C8B-B14F-4D97-AF65-F5344CB8AC3E}">
        <p14:creationId xmlns:p14="http://schemas.microsoft.com/office/powerpoint/2010/main" val="28182493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When revenues from user tariffs and fees are low, the system suffers because it depends on subsidies, which are </a:t>
            </a:r>
            <a:r>
              <a:rPr lang="en-GB" sz="1200" b="1" kern="1200" noProof="0" dirty="0" smtClean="0">
                <a:solidFill>
                  <a:schemeClr val="tx1"/>
                </a:solidFill>
                <a:effectLst/>
                <a:latin typeface="+mn-lt"/>
                <a:ea typeface="+mn-ea"/>
                <a:cs typeface="+mn-cs"/>
              </a:rPr>
              <a:t>usually unreliable</a:t>
            </a:r>
            <a:r>
              <a:rPr lang="en-GB" sz="1200" kern="1200" noProof="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noProof="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As shown in the figure, revenues from user tariffs and fees often do not even cover O&amp;M costs. </a:t>
            </a:r>
            <a:endParaRPr lang="en-GB" noProof="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 many cases the government will promise to provide subsidies on a regular (annual) basis to cover the remaining O&amp;M costs and also to fund asset renewal. In addition, as the expansion of the network requires a more established and longer term commitment, the Government </a:t>
            </a:r>
            <a:r>
              <a:rPr lang="en-GB" sz="1200" kern="1200" smtClean="0">
                <a:solidFill>
                  <a:schemeClr val="tx1"/>
                </a:solidFill>
                <a:effectLst/>
                <a:latin typeface="+mn-lt"/>
                <a:ea typeface="+mn-ea"/>
                <a:cs typeface="+mn-cs"/>
              </a:rPr>
              <a:t>might provide </a:t>
            </a:r>
            <a:r>
              <a:rPr lang="en-GB" sz="1200" kern="1200" dirty="0" smtClean="0">
                <a:solidFill>
                  <a:schemeClr val="tx1"/>
                </a:solidFill>
                <a:effectLst/>
                <a:latin typeface="+mn-lt"/>
                <a:ea typeface="+mn-ea"/>
                <a:cs typeface="+mn-cs"/>
              </a:rPr>
              <a:t>subsidised loans on a longer term basis to cover asset expansion. </a:t>
            </a: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endParaRPr lang="en-GB" noProof="0" dirty="0"/>
          </a:p>
        </p:txBody>
      </p:sp>
      <p:sp>
        <p:nvSpPr>
          <p:cNvPr id="4" name="Espace réservé du numéro de diapositive 3"/>
          <p:cNvSpPr>
            <a:spLocks noGrp="1"/>
          </p:cNvSpPr>
          <p:nvPr>
            <p:ph type="sldNum" sz="quarter" idx="10"/>
          </p:nvPr>
        </p:nvSpPr>
        <p:spPr/>
        <p:txBody>
          <a:bodyPr/>
          <a:lstStyle/>
          <a:p>
            <a:fld id="{17363CD6-FB8F-384F-BC7D-8332782B9E67}" type="slidenum">
              <a:rPr lang="fr-FR" smtClean="0"/>
              <a:t>8</a:t>
            </a:fld>
            <a:endParaRPr lang="fr-FR"/>
          </a:p>
        </p:txBody>
      </p:sp>
    </p:spTree>
    <p:extLst>
      <p:ext uri="{BB962C8B-B14F-4D97-AF65-F5344CB8AC3E}">
        <p14:creationId xmlns:p14="http://schemas.microsoft.com/office/powerpoint/2010/main" val="350248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In practice however, the </a:t>
            </a:r>
            <a:r>
              <a:rPr lang="en-GB" sz="1200" b="1" kern="1200" noProof="0" dirty="0" smtClean="0">
                <a:solidFill>
                  <a:schemeClr val="tx1"/>
                </a:solidFill>
                <a:effectLst/>
                <a:latin typeface="+mn-lt"/>
                <a:ea typeface="+mn-ea"/>
                <a:cs typeface="+mn-cs"/>
              </a:rPr>
              <a:t>subsidies promised by the government may not materialise</a:t>
            </a:r>
            <a:r>
              <a:rPr lang="en-GB" sz="1200" kern="1200" noProof="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The figure shows a typical situation where the government/users has not provided funds for some of the expenditures. Indeed, </a:t>
            </a:r>
            <a:r>
              <a:rPr lang="en-GB" sz="1200" b="1" kern="1200" noProof="0" dirty="0" smtClean="0">
                <a:solidFill>
                  <a:schemeClr val="tx1"/>
                </a:solidFill>
                <a:effectLst/>
                <a:latin typeface="+mn-lt"/>
                <a:ea typeface="+mn-ea"/>
                <a:cs typeface="+mn-cs"/>
              </a:rPr>
              <a:t>subsidies are unreliable </a:t>
            </a:r>
            <a:r>
              <a:rPr lang="en-GB" sz="1200" kern="1200" noProof="0" dirty="0" smtClean="0">
                <a:solidFill>
                  <a:schemeClr val="tx1"/>
                </a:solidFill>
                <a:effectLst/>
                <a:latin typeface="+mn-lt"/>
                <a:ea typeface="+mn-ea"/>
                <a:cs typeface="+mn-cs"/>
              </a:rPr>
              <a:t>because they are allocated on a short term (often annual) basis and are dependent on </a:t>
            </a:r>
            <a:r>
              <a:rPr lang="en-GB" sz="1200" b="1" kern="1200" noProof="0" dirty="0" smtClean="0">
                <a:solidFill>
                  <a:schemeClr val="tx1"/>
                </a:solidFill>
                <a:effectLst/>
                <a:latin typeface="+mn-lt"/>
                <a:ea typeface="+mn-ea"/>
                <a:cs typeface="+mn-cs"/>
              </a:rPr>
              <a:t>political willingness</a:t>
            </a:r>
            <a:r>
              <a:rPr lang="en-GB" sz="1200" kern="1200" noProof="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Usually, under this scenario, </a:t>
            </a:r>
            <a:r>
              <a:rPr lang="en-GB" sz="1200" b="1" kern="1200" noProof="0" dirty="0" smtClean="0">
                <a:solidFill>
                  <a:schemeClr val="tx1"/>
                </a:solidFill>
                <a:effectLst/>
                <a:latin typeface="+mn-lt"/>
                <a:ea typeface="+mn-ea"/>
                <a:cs typeface="+mn-cs"/>
              </a:rPr>
              <a:t>the quality of service decreases and asset renewal and expansion is limited</a:t>
            </a:r>
            <a:r>
              <a:rPr lang="en-GB" sz="1200" kern="1200" noProof="0" dirty="0" smtClean="0">
                <a:solidFill>
                  <a:schemeClr val="tx1"/>
                </a:solidFill>
                <a:effectLst/>
                <a:latin typeface="+mn-lt"/>
                <a:ea typeface="+mn-ea"/>
                <a:cs typeface="+mn-cs"/>
              </a:rPr>
              <a:t>. </a:t>
            </a:r>
            <a:endParaRPr lang="en-GB" noProof="0" dirty="0" smtClean="0"/>
          </a:p>
          <a:p>
            <a:endParaRPr lang="en-GB" noProof="0" dirty="0"/>
          </a:p>
        </p:txBody>
      </p:sp>
      <p:sp>
        <p:nvSpPr>
          <p:cNvPr id="4" name="Espace réservé du numéro de diapositive 3"/>
          <p:cNvSpPr>
            <a:spLocks noGrp="1"/>
          </p:cNvSpPr>
          <p:nvPr>
            <p:ph type="sldNum" sz="quarter" idx="10"/>
          </p:nvPr>
        </p:nvSpPr>
        <p:spPr/>
        <p:txBody>
          <a:bodyPr/>
          <a:lstStyle/>
          <a:p>
            <a:fld id="{17363CD6-FB8F-384F-BC7D-8332782B9E67}" type="slidenum">
              <a:rPr lang="fr-FR" smtClean="0"/>
              <a:t>9</a:t>
            </a:fld>
            <a:endParaRPr lang="fr-FR"/>
          </a:p>
        </p:txBody>
      </p:sp>
    </p:spTree>
    <p:extLst>
      <p:ext uri="{BB962C8B-B14F-4D97-AF65-F5344CB8AC3E}">
        <p14:creationId xmlns:p14="http://schemas.microsoft.com/office/powerpoint/2010/main" val="3502489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The figure illustrates the benefits of a scenario in which the </a:t>
            </a:r>
            <a:r>
              <a:rPr lang="en-GB" sz="1200" b="1" kern="1200" noProof="0" dirty="0" smtClean="0">
                <a:solidFill>
                  <a:schemeClr val="tx1"/>
                </a:solidFill>
                <a:effectLst/>
                <a:latin typeface="+mn-lt"/>
                <a:ea typeface="+mn-ea"/>
                <a:cs typeface="+mn-cs"/>
              </a:rPr>
              <a:t>utility is able to cover a higher percentage </a:t>
            </a:r>
            <a:r>
              <a:rPr lang="en-GB" sz="1200" kern="1200" noProof="0" dirty="0" smtClean="0">
                <a:solidFill>
                  <a:schemeClr val="tx1"/>
                </a:solidFill>
                <a:effectLst/>
                <a:latin typeface="+mn-lt"/>
                <a:ea typeface="+mn-ea"/>
                <a:cs typeface="+mn-cs"/>
              </a:rPr>
              <a:t>of its costs from user charges. In this scenario, the government may not have to provide subsidies to cover operating costs nor even capital expenditures.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This means the utility’s revenue stream (and therefore its financial sustainability) is better protected from unpredictable political decisions. Revenues from user tariffs and fees not only cover operating costs, but also part of the expansion of the network.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noProof="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higher reliability of funds helps the utility to </a:t>
            </a:r>
            <a:r>
              <a:rPr lang="en-GB" sz="1200" b="1" kern="1200" dirty="0" smtClean="0">
                <a:solidFill>
                  <a:schemeClr val="tx1"/>
                </a:solidFill>
                <a:effectLst/>
                <a:latin typeface="+mn-lt"/>
                <a:ea typeface="+mn-ea"/>
                <a:cs typeface="+mn-cs"/>
              </a:rPr>
              <a:t>obtain loans </a:t>
            </a:r>
            <a:r>
              <a:rPr lang="en-GB" sz="1200" kern="1200" dirty="0" smtClean="0">
                <a:solidFill>
                  <a:schemeClr val="tx1"/>
                </a:solidFill>
                <a:effectLst/>
                <a:latin typeface="+mn-lt"/>
                <a:ea typeface="+mn-ea"/>
                <a:cs typeface="+mn-cs"/>
              </a:rPr>
              <a:t>that cover the rest of the needs. Therefore, under this higher cost recover scenario, the utility has a higher security of cash, greater transparency and improved performance of the system. In this scenario, the quality of service will improve and the number of beneficiaries will most likely be increased through network expansion. </a:t>
            </a: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noProof="0" dirty="0" smtClean="0"/>
          </a:p>
          <a:p>
            <a:endParaRPr lang="fr-FR" dirty="0"/>
          </a:p>
        </p:txBody>
      </p:sp>
      <p:sp>
        <p:nvSpPr>
          <p:cNvPr id="4" name="Espace réservé du numéro de diapositive 3"/>
          <p:cNvSpPr>
            <a:spLocks noGrp="1"/>
          </p:cNvSpPr>
          <p:nvPr>
            <p:ph type="sldNum" sz="quarter" idx="10"/>
          </p:nvPr>
        </p:nvSpPr>
        <p:spPr/>
        <p:txBody>
          <a:bodyPr/>
          <a:lstStyle/>
          <a:p>
            <a:fld id="{17363CD6-FB8F-384F-BC7D-8332782B9E67}" type="slidenum">
              <a:rPr lang="fr-FR" smtClean="0"/>
              <a:t>10</a:t>
            </a:fld>
            <a:endParaRPr lang="fr-FR"/>
          </a:p>
        </p:txBody>
      </p:sp>
    </p:spTree>
    <p:extLst>
      <p:ext uri="{BB962C8B-B14F-4D97-AF65-F5344CB8AC3E}">
        <p14:creationId xmlns:p14="http://schemas.microsoft.com/office/powerpoint/2010/main" val="3041597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27/08/15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dirty="0"/>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27/08/15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27/08/15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27/08/15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27/08/15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27/08/15</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27/08/15</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27/08/15</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27/08/15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27/08/15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14" Target="../media/image2.jpeg" Type="http://schemas.openxmlformats.org/officeDocument/2006/relationships/image"/><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27/08/15</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3">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4">
            <a:extLst/>
          </a:blip>
          <a:srcRect l="8690" r="8690"/>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Costs of providing sanitation</a:t>
            </a: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3.jpeg" Type="http://schemas.openxmlformats.org/officeDocument/2006/relationships/image"/></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2">
            <a:extLst/>
          </a:blip>
          <a:srcRect l="8690" r="8690"/>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621654" y="5031409"/>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lang="en-GB" sz="3700" noProof="0" smtClean="0"/>
              <a:t>«Water Sector Reform in Kenya »</a:t>
            </a:r>
            <a:endParaRPr lang="en-GB" sz="3700" noProof="0"/>
          </a:p>
        </p:txBody>
      </p:sp>
      <p:sp>
        <p:nvSpPr>
          <p:cNvPr id="39" name="Shape 39"/>
          <p:cNvSpPr>
            <a:spLocks noGrp="1"/>
          </p:cNvSpPr>
          <p:nvPr>
            <p:ph type="body" idx="4294967295"/>
          </p:nvPr>
        </p:nvSpPr>
        <p:spPr>
          <a:xfrm>
            <a:off x="2300668" y="5894388"/>
            <a:ext cx="6843332" cy="793750"/>
          </a:xfrm>
          <a:prstGeom prst="rect">
            <a:avLst/>
          </a:prstGeom>
        </p:spPr>
        <p:txBody>
          <a:bodyPr/>
          <a:lstStyle/>
          <a:p>
            <a:pPr lvl="0">
              <a:defRPr sz="1800"/>
            </a:pPr>
            <a:r>
              <a:rPr lang="en-GB" noProof="0" smtClean="0"/>
              <a:t>Trainings 24.-28.8. and 28.9.-2.10.2015</a:t>
            </a:r>
            <a:endParaRPr lang="en-GB" noProof="0"/>
          </a:p>
        </p:txBody>
      </p:sp>
      <p:pic>
        <p:nvPicPr>
          <p:cNvPr id="40" name="pasted-image.tif"/>
          <p:cNvPicPr/>
          <p:nvPr/>
        </p:nvPicPr>
        <p:blipFill>
          <a:blip r:embed="rId3">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085870"/>
            <a:ext cx="8229600" cy="5040294"/>
          </a:xfrm>
        </p:spPr>
        <p:txBody>
          <a:bodyPr/>
          <a:lstStyle/>
          <a:p>
            <a:r>
              <a:rPr lang="en-GB" noProof="0" smtClean="0"/>
              <a:t>High User Cost Recovery Scenario</a:t>
            </a:r>
          </a:p>
          <a:p>
            <a:endParaRPr lang="en-GB" noProof="0"/>
          </a:p>
        </p:txBody>
      </p:sp>
      <p:sp>
        <p:nvSpPr>
          <p:cNvPr id="4" name="Textfeld 3"/>
          <p:cNvSpPr txBox="1"/>
          <p:nvPr/>
        </p:nvSpPr>
        <p:spPr>
          <a:xfrm>
            <a:off x="457200" y="2751482"/>
            <a:ext cx="2009260" cy="1015663"/>
          </a:xfrm>
          <a:prstGeom prst="rect">
            <a:avLst/>
          </a:prstGeom>
          <a:noFill/>
        </p:spPr>
        <p:txBody>
          <a:bodyPr wrap="none" rtlCol="0">
            <a:spAutoFit/>
          </a:bodyPr>
          <a:lstStyle/>
          <a:p>
            <a:r>
              <a:rPr lang="en-GB" sz="2000" smtClean="0">
                <a:latin typeface="Helvetica Light"/>
                <a:cs typeface="Helvetica Light"/>
              </a:rPr>
              <a:t>Benefits of high</a:t>
            </a:r>
          </a:p>
          <a:p>
            <a:r>
              <a:rPr lang="en-GB" sz="2000" smtClean="0">
                <a:latin typeface="Helvetica Light"/>
                <a:cs typeface="Helvetica Light"/>
              </a:rPr>
              <a:t>user cost re-</a:t>
            </a:r>
          </a:p>
          <a:p>
            <a:r>
              <a:rPr lang="en-GB" sz="2000" smtClean="0">
                <a:latin typeface="Helvetica Light"/>
                <a:cs typeface="Helvetica Light"/>
              </a:rPr>
              <a:t>covery scenario</a:t>
            </a:r>
            <a:endParaRPr lang="en-GB" sz="2000">
              <a:latin typeface="Helvetica Light"/>
              <a:cs typeface="Helvetica Light"/>
            </a:endParaRPr>
          </a:p>
        </p:txBody>
      </p:sp>
      <p:pic>
        <p:nvPicPr>
          <p:cNvPr id="5" name="Bild 4" descr="Urban-Sanitation-M2L4 (verschoben) 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3715" y="1656411"/>
            <a:ext cx="6170481" cy="4512553"/>
          </a:xfrm>
          <a:prstGeom prst="rect">
            <a:avLst/>
          </a:prstGeom>
        </p:spPr>
      </p:pic>
    </p:spTree>
    <p:extLst>
      <p:ext uri="{BB962C8B-B14F-4D97-AF65-F5344CB8AC3E}">
        <p14:creationId xmlns:p14="http://schemas.microsoft.com/office/powerpoint/2010/main" val="22624350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GB" sz="2400" b="1" noProof="0" dirty="0" smtClean="0">
                <a:latin typeface="Helvetica"/>
                <a:cs typeface="Helvetica"/>
              </a:rPr>
              <a:t>Situation in the real world</a:t>
            </a:r>
          </a:p>
          <a:p>
            <a:pPr marL="0" lvl="1" indent="0">
              <a:buNone/>
            </a:pPr>
            <a:r>
              <a:rPr lang="en-GB" noProof="0" dirty="0" smtClean="0"/>
              <a:t>In practice, most utilities will fall somewhere between these two scenarios described before</a:t>
            </a:r>
          </a:p>
          <a:p>
            <a:pPr marL="0" lvl="1" indent="0">
              <a:buNone/>
            </a:pPr>
            <a:r>
              <a:rPr lang="en-GB" noProof="0" dirty="0" smtClean="0"/>
              <a:t>However, the closer a utility is to higher cost recovery, the better the services it will be able to offer to its users.</a:t>
            </a:r>
          </a:p>
          <a:p>
            <a:pPr marL="0" lvl="1" indent="0">
              <a:buNone/>
            </a:pPr>
            <a:r>
              <a:rPr lang="en-GB" noProof="0" dirty="0" smtClean="0"/>
              <a:t>Financial sustainability can be seen as a continuum ranging from loss making enterprises to creditworthy ones. The objective is to move forward on this continuum.</a:t>
            </a:r>
            <a:endParaRPr lang="en-GB" noProof="0" dirty="0"/>
          </a:p>
        </p:txBody>
      </p:sp>
    </p:spTree>
    <p:extLst>
      <p:ext uri="{BB962C8B-B14F-4D97-AF65-F5344CB8AC3E}">
        <p14:creationId xmlns:p14="http://schemas.microsoft.com/office/powerpoint/2010/main" val="1782704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GB" sz="2400" b="1" noProof="0" dirty="0" smtClean="0">
                <a:latin typeface="Helvetica"/>
                <a:cs typeface="Helvetica"/>
              </a:rPr>
              <a:t>Possible actions at the local level</a:t>
            </a:r>
          </a:p>
          <a:p>
            <a:pPr lvl="1"/>
            <a:r>
              <a:rPr lang="en-GB" noProof="0" dirty="0" smtClean="0"/>
              <a:t>Improving inadequate service levels</a:t>
            </a:r>
          </a:p>
          <a:p>
            <a:pPr lvl="1"/>
            <a:r>
              <a:rPr lang="en-GB" noProof="0" dirty="0" smtClean="0"/>
              <a:t>Increasing the demand for sanitation services</a:t>
            </a:r>
          </a:p>
          <a:p>
            <a:pPr lvl="1"/>
            <a:r>
              <a:rPr lang="en-GB" noProof="0" dirty="0" smtClean="0"/>
              <a:t>Adequate tariffs</a:t>
            </a:r>
          </a:p>
          <a:p>
            <a:pPr lvl="1"/>
            <a:r>
              <a:rPr lang="en-GB" noProof="0" dirty="0" smtClean="0"/>
              <a:t>Accessing financial markets</a:t>
            </a:r>
          </a:p>
          <a:p>
            <a:pPr lvl="1"/>
            <a:r>
              <a:rPr lang="en-GB" noProof="0" dirty="0" smtClean="0"/>
              <a:t>Enhancing operating efficiency</a:t>
            </a:r>
          </a:p>
          <a:p>
            <a:pPr lvl="1"/>
            <a:r>
              <a:rPr lang="en-GB" noProof="0" dirty="0" smtClean="0"/>
              <a:t>Investing &amp; subsidizing efficiently</a:t>
            </a:r>
          </a:p>
          <a:p>
            <a:pPr lvl="1"/>
            <a:r>
              <a:rPr lang="en-GB" noProof="0" dirty="0" smtClean="0"/>
              <a:t>Attracting private sector involvement</a:t>
            </a:r>
          </a:p>
          <a:p>
            <a:pPr marL="0" lvl="1" indent="0">
              <a:buNone/>
            </a:pPr>
            <a:endParaRPr lang="en-GB" noProof="0" dirty="0" smtClean="0"/>
          </a:p>
        </p:txBody>
      </p:sp>
    </p:spTree>
    <p:extLst>
      <p:ext uri="{BB962C8B-B14F-4D97-AF65-F5344CB8AC3E}">
        <p14:creationId xmlns:p14="http://schemas.microsoft.com/office/powerpoint/2010/main" val="41411007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pPr lvl="0"/>
            <a:r>
              <a:rPr lang="en-GB" noProof="0" smtClean="0"/>
              <a:t>Costs of providing sanitation</a:t>
            </a:r>
            <a:br>
              <a:rPr lang="en-GB" noProof="0" smtClean="0"/>
            </a:br>
            <a:endParaRPr lang="en-GB" noProof="0"/>
          </a:p>
        </p:txBody>
      </p:sp>
      <p:sp>
        <p:nvSpPr>
          <p:cNvPr id="3" name="Textfeld 2"/>
          <p:cNvSpPr txBox="1"/>
          <p:nvPr/>
        </p:nvSpPr>
        <p:spPr>
          <a:xfrm>
            <a:off x="1334387" y="3522066"/>
            <a:ext cx="6455613" cy="276999"/>
          </a:xfrm>
          <a:prstGeom prst="rect">
            <a:avLst/>
          </a:prstGeom>
          <a:noFill/>
        </p:spPr>
        <p:txBody>
          <a:bodyPr wrap="none" rtlCol="0">
            <a:spAutoFit/>
          </a:bodyPr>
          <a:lstStyle/>
          <a:p>
            <a:r>
              <a:rPr lang="en-GB" sz="1200" smtClean="0">
                <a:latin typeface="Helvetica Light"/>
                <a:cs typeface="Helvetica Light"/>
              </a:rPr>
              <a:t>Based on „Sector Governance in Urban Sanitation“ e-learning course of Margraf Publishers</a:t>
            </a:r>
            <a:endParaRPr lang="en-GB" sz="1200">
              <a:latin typeface="Helvetica Light"/>
              <a:cs typeface="Helvetica Light"/>
            </a:endParaRPr>
          </a:p>
        </p:txBody>
      </p:sp>
    </p:spTree>
    <p:extLst>
      <p:ext uri="{BB962C8B-B14F-4D97-AF65-F5344CB8AC3E}">
        <p14:creationId xmlns:p14="http://schemas.microsoft.com/office/powerpoint/2010/main" val="120469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noProof="0" smtClean="0"/>
              <a:t>Table of Content</a:t>
            </a:r>
          </a:p>
          <a:p>
            <a:endParaRPr lang="en-GB" noProof="0" smtClean="0"/>
          </a:p>
          <a:p>
            <a:pPr lvl="1"/>
            <a:r>
              <a:rPr lang="en-GB" noProof="0" smtClean="0"/>
              <a:t>Costs of Sanitation</a:t>
            </a:r>
          </a:p>
          <a:p>
            <a:pPr lvl="1"/>
            <a:r>
              <a:rPr lang="en-GB" noProof="0" smtClean="0"/>
              <a:t>Low User &amp; High User Cost Recovery Scenario</a:t>
            </a:r>
          </a:p>
          <a:p>
            <a:pPr lvl="1"/>
            <a:r>
              <a:rPr lang="en-GB" noProof="0" smtClean="0"/>
              <a:t>Situation in the real world</a:t>
            </a:r>
          </a:p>
          <a:p>
            <a:pPr lvl="1"/>
            <a:r>
              <a:rPr lang="en-GB" noProof="0" smtClean="0"/>
              <a:t>Positive actions</a:t>
            </a:r>
          </a:p>
          <a:p>
            <a:endParaRPr lang="en-GB" noProof="0"/>
          </a:p>
        </p:txBody>
      </p:sp>
    </p:spTree>
    <p:extLst>
      <p:ext uri="{BB962C8B-B14F-4D97-AF65-F5344CB8AC3E}">
        <p14:creationId xmlns:p14="http://schemas.microsoft.com/office/powerpoint/2010/main" val="2670547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987778"/>
            <a:ext cx="8229600" cy="5277555"/>
          </a:xfrm>
        </p:spPr>
        <p:txBody>
          <a:bodyPr>
            <a:normAutofit/>
          </a:bodyPr>
          <a:lstStyle/>
          <a:p>
            <a:pPr marL="0" lvl="1" indent="0">
              <a:buNone/>
            </a:pPr>
            <a:r>
              <a:rPr lang="en-GB" sz="2400" b="1" noProof="0" dirty="0" smtClean="0">
                <a:latin typeface="Helvetica"/>
                <a:cs typeface="Helvetica"/>
              </a:rPr>
              <a:t>Costs of Providing Sanitation</a:t>
            </a:r>
          </a:p>
          <a:p>
            <a:pPr marL="0" lvl="1" indent="0">
              <a:buNone/>
            </a:pPr>
            <a:r>
              <a:rPr lang="en-GB" noProof="0" dirty="0" smtClean="0"/>
              <a:t>In providing sanitation services, the entities/actors responsible will incur mainly </a:t>
            </a:r>
            <a:r>
              <a:rPr lang="en-GB" b="1" noProof="0" dirty="0" smtClean="0"/>
              <a:t>operating costs </a:t>
            </a:r>
            <a:r>
              <a:rPr lang="en-GB" noProof="0" dirty="0" smtClean="0"/>
              <a:t>and </a:t>
            </a:r>
            <a:r>
              <a:rPr lang="en-GB" b="1" noProof="0" dirty="0" smtClean="0"/>
              <a:t>capital costs</a:t>
            </a:r>
            <a:r>
              <a:rPr lang="en-GB" noProof="0" dirty="0" smtClean="0"/>
              <a:t>. </a:t>
            </a:r>
          </a:p>
          <a:p>
            <a:pPr marL="0" lvl="1" indent="0">
              <a:buNone/>
            </a:pPr>
            <a:r>
              <a:rPr lang="en-GB" noProof="0" dirty="0" smtClean="0"/>
              <a:t>There is great variability across utilities about the percentages that each of these costs represent in the overall cost structure.</a:t>
            </a:r>
          </a:p>
          <a:p>
            <a:pPr lvl="1"/>
            <a:r>
              <a:rPr lang="en-GB" noProof="0" dirty="0" smtClean="0"/>
              <a:t>Operating costs: The pollution load – the amount of organic material in the wastewater – is the biggest determinant of </a:t>
            </a:r>
            <a:r>
              <a:rPr lang="en-GB" b="1" noProof="0" dirty="0" smtClean="0"/>
              <a:t>treatment costs</a:t>
            </a:r>
            <a:r>
              <a:rPr lang="en-GB" noProof="0" dirty="0" smtClean="0"/>
              <a:t>.</a:t>
            </a:r>
          </a:p>
          <a:p>
            <a:pPr lvl="1"/>
            <a:r>
              <a:rPr lang="en-GB" noProof="0" dirty="0" smtClean="0"/>
              <a:t>Capital costs: The costs of the collection network itself are driven largely by the </a:t>
            </a:r>
            <a:r>
              <a:rPr lang="en-GB" b="1" noProof="0" dirty="0" smtClean="0"/>
              <a:t>length of the network </a:t>
            </a:r>
            <a:r>
              <a:rPr lang="en-GB" noProof="0" dirty="0" smtClean="0"/>
              <a:t>and the levels of groundwater and rainwater inflow and infiltration into the sewer network. Inflows and infiltration determine the required pipe diameters, holding tank capacities, and so on.</a:t>
            </a:r>
            <a:endParaRPr lang="en-GB" noProof="0" dirty="0"/>
          </a:p>
        </p:txBody>
      </p:sp>
    </p:spTree>
    <p:extLst>
      <p:ext uri="{BB962C8B-B14F-4D97-AF65-F5344CB8AC3E}">
        <p14:creationId xmlns:p14="http://schemas.microsoft.com/office/powerpoint/2010/main" val="217337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68107" y="1201004"/>
            <a:ext cx="8410719" cy="830997"/>
          </a:xfrm>
          <a:prstGeom prst="rect">
            <a:avLst/>
          </a:prstGeom>
          <a:noFill/>
        </p:spPr>
        <p:txBody>
          <a:bodyPr wrap="square" rtlCol="0">
            <a:spAutoFit/>
          </a:bodyPr>
          <a:lstStyle/>
          <a:p>
            <a:r>
              <a:rPr lang="en-GB" sz="2400" b="1" dirty="0" smtClean="0">
                <a:latin typeface="Helvetica"/>
                <a:cs typeface="Helvetica"/>
              </a:rPr>
              <a:t>Operating costs (</a:t>
            </a:r>
            <a:r>
              <a:rPr lang="en-GB" sz="2400" b="1" dirty="0" smtClean="0">
                <a:solidFill>
                  <a:srgbClr val="FF6600"/>
                </a:solidFill>
                <a:latin typeface="Helvetica"/>
                <a:cs typeface="Helvetica"/>
              </a:rPr>
              <a:t>OPEX</a:t>
            </a:r>
            <a:r>
              <a:rPr lang="en-GB" sz="2400" b="1" dirty="0" smtClean="0">
                <a:latin typeface="Helvetica"/>
                <a:cs typeface="Helvetica"/>
              </a:rPr>
              <a:t>) of </a:t>
            </a:r>
            <a:r>
              <a:rPr lang="en-GB" sz="2400" b="1" dirty="0" smtClean="0">
                <a:solidFill>
                  <a:srgbClr val="3366FF"/>
                </a:solidFill>
                <a:latin typeface="Helvetica"/>
                <a:cs typeface="Helvetica"/>
              </a:rPr>
              <a:t>network-based sanitation</a:t>
            </a:r>
          </a:p>
          <a:p>
            <a:endParaRPr lang="en-GB" sz="2400" b="1" dirty="0">
              <a:latin typeface="Helvetica"/>
              <a:cs typeface="Helvetica"/>
            </a:endParaRP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0374035"/>
              </p:ext>
            </p:extLst>
          </p:nvPr>
        </p:nvGraphicFramePr>
        <p:xfrm>
          <a:off x="239889" y="2032001"/>
          <a:ext cx="8692443" cy="4049920"/>
        </p:xfrm>
        <a:graphic>
          <a:graphicData uri="http://schemas.openxmlformats.org/drawingml/2006/table">
            <a:tbl>
              <a:tblPr firstRow="1" bandRow="1">
                <a:tableStyleId>{5C22544A-7EE6-4342-B048-85BDC9FD1C3A}</a:tableStyleId>
              </a:tblPr>
              <a:tblGrid>
                <a:gridCol w="1622778"/>
                <a:gridCol w="4172184"/>
                <a:gridCol w="2897481"/>
              </a:tblGrid>
              <a:tr h="434308">
                <a:tc>
                  <a:txBody>
                    <a:bodyPr/>
                    <a:lstStyle/>
                    <a:p>
                      <a:r>
                        <a:rPr lang="en-GB" sz="2000" noProof="0" smtClean="0"/>
                        <a:t>Type</a:t>
                      </a:r>
                      <a:endParaRPr lang="en-GB" sz="2000" noProof="0"/>
                    </a:p>
                  </a:txBody>
                  <a:tcPr/>
                </a:tc>
                <a:tc>
                  <a:txBody>
                    <a:bodyPr/>
                    <a:lstStyle/>
                    <a:p>
                      <a:r>
                        <a:rPr lang="en-GB" sz="2000" noProof="0" smtClean="0"/>
                        <a:t>Description</a:t>
                      </a:r>
                      <a:endParaRPr lang="en-GB" sz="2000" noProof="0"/>
                    </a:p>
                  </a:txBody>
                  <a:tcPr/>
                </a:tc>
                <a:tc>
                  <a:txBody>
                    <a:bodyPr/>
                    <a:lstStyle/>
                    <a:p>
                      <a:r>
                        <a:rPr lang="en-GB" sz="2000" noProof="0" smtClean="0"/>
                        <a:t>Depend on</a:t>
                      </a:r>
                      <a:endParaRPr lang="en-GB" sz="2000" noProof="0"/>
                    </a:p>
                  </a:txBody>
                  <a:tcPr/>
                </a:tc>
              </a:tr>
              <a:tr h="2388698">
                <a:tc>
                  <a:txBody>
                    <a:bodyPr/>
                    <a:lstStyle/>
                    <a:p>
                      <a:r>
                        <a:rPr lang="en-GB" sz="2000" noProof="0" smtClean="0"/>
                        <a:t>Operation and maintenance (O</a:t>
                      </a:r>
                      <a:r>
                        <a:rPr lang="en-GB" sz="2000" baseline="0" noProof="0" smtClean="0"/>
                        <a:t> &amp; M)</a:t>
                      </a:r>
                      <a:endParaRPr lang="en-GB" sz="2000" noProof="0"/>
                    </a:p>
                  </a:txBody>
                  <a:tcPr/>
                </a:tc>
                <a:tc>
                  <a:txBody>
                    <a:bodyPr/>
                    <a:lstStyle/>
                    <a:p>
                      <a:r>
                        <a:rPr lang="en-GB" sz="2000" noProof="0" dirty="0" smtClean="0"/>
                        <a:t>Operation</a:t>
                      </a:r>
                      <a:r>
                        <a:rPr lang="en-GB" sz="2000" baseline="0" noProof="0" dirty="0" smtClean="0"/>
                        <a:t> and maintenance cost for the system; the principal components are:</a:t>
                      </a:r>
                    </a:p>
                    <a:p>
                      <a:pPr marL="800100" lvl="1" indent="-342900">
                        <a:buFont typeface="Arial"/>
                        <a:buChar char="•"/>
                      </a:pPr>
                      <a:r>
                        <a:rPr lang="en-GB" sz="2000" baseline="0" noProof="0" dirty="0" smtClean="0"/>
                        <a:t>Staff</a:t>
                      </a:r>
                    </a:p>
                    <a:p>
                      <a:pPr marL="800100" lvl="1" indent="-342900">
                        <a:buFont typeface="Arial"/>
                        <a:buChar char="•"/>
                      </a:pPr>
                      <a:r>
                        <a:rPr lang="en-GB" sz="2000" baseline="0" noProof="0" dirty="0" smtClean="0"/>
                        <a:t>Electricity</a:t>
                      </a:r>
                    </a:p>
                    <a:p>
                      <a:pPr marL="800100" lvl="1" indent="-342900">
                        <a:buFont typeface="Arial"/>
                        <a:buChar char="•"/>
                      </a:pPr>
                      <a:r>
                        <a:rPr lang="en-GB" sz="2000" baseline="0" noProof="0" dirty="0" smtClean="0"/>
                        <a:t>Chemicals</a:t>
                      </a:r>
                    </a:p>
                    <a:p>
                      <a:pPr marL="800100" lvl="1" indent="-342900">
                        <a:buFont typeface="Arial"/>
                        <a:buChar char="•"/>
                      </a:pPr>
                      <a:r>
                        <a:rPr lang="en-GB" sz="2000" baseline="0" noProof="0" dirty="0" smtClean="0"/>
                        <a:t>Services from third parties</a:t>
                      </a:r>
                    </a:p>
                    <a:p>
                      <a:pPr marL="800100" lvl="1" indent="-342900">
                        <a:buFont typeface="Arial"/>
                        <a:buChar char="•"/>
                      </a:pPr>
                      <a:r>
                        <a:rPr lang="en-GB" sz="2000" baseline="0" noProof="0" dirty="0" smtClean="0"/>
                        <a:t>Bad debts (see below)</a:t>
                      </a:r>
                      <a:endParaRPr lang="en-GB" sz="2000" baseline="0" noProof="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aseline="0" noProof="0" dirty="0" smtClean="0"/>
                        <a:t>Service area characteristics</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aseline="0" noProof="0" dirty="0" smtClean="0"/>
                        <a:t>Operating efficiency</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aseline="0" noProof="0" dirty="0" smtClean="0"/>
                        <a:t>Service standards</a:t>
                      </a:r>
                      <a:endParaRPr lang="en-GB" sz="2000" noProof="0" dirty="0" smtClean="0"/>
                    </a:p>
                  </a:txBody>
                  <a:tcPr/>
                </a:tc>
              </a:tr>
              <a:tr h="1085772">
                <a:tc>
                  <a:txBody>
                    <a:bodyPr/>
                    <a:lstStyle/>
                    <a:p>
                      <a:r>
                        <a:rPr lang="en-GB" sz="2000" noProof="0" dirty="0" smtClean="0"/>
                        <a:t>Bad debts</a:t>
                      </a:r>
                      <a:endParaRPr lang="en-GB" sz="2000" noProof="0" dirty="0"/>
                    </a:p>
                  </a:txBody>
                  <a:tcPr/>
                </a:tc>
                <a:tc>
                  <a:txBody>
                    <a:bodyPr/>
                    <a:lstStyle/>
                    <a:p>
                      <a:r>
                        <a:rPr lang="en-GB" sz="2000" noProof="0" dirty="0" smtClean="0"/>
                        <a:t>Billings</a:t>
                      </a:r>
                      <a:r>
                        <a:rPr lang="en-GB" sz="2000" baseline="0" noProof="0" dirty="0" smtClean="0"/>
                        <a:t> that are expected to remain uncollectable</a:t>
                      </a:r>
                      <a:endParaRPr lang="en-GB" sz="2000" noProof="0" dirty="0"/>
                    </a:p>
                  </a:txBody>
                  <a:tcPr/>
                </a:tc>
                <a:tc>
                  <a:txBody>
                    <a:bodyPr/>
                    <a:lstStyle/>
                    <a:p>
                      <a:r>
                        <a:rPr lang="en-GB" sz="2000" noProof="0" dirty="0" smtClean="0"/>
                        <a:t>Collection</a:t>
                      </a:r>
                      <a:r>
                        <a:rPr lang="en-GB" sz="2000" baseline="0" noProof="0" dirty="0" smtClean="0"/>
                        <a:t> efficiency</a:t>
                      </a:r>
                    </a:p>
                    <a:p>
                      <a:r>
                        <a:rPr lang="en-GB" sz="2000" baseline="0" noProof="0" dirty="0" smtClean="0"/>
                        <a:t>Tariffs relative to ability and willingness to pay</a:t>
                      </a:r>
                      <a:endParaRPr lang="en-GB" sz="2000" noProof="0" dirty="0"/>
                    </a:p>
                  </a:txBody>
                  <a:tcPr/>
                </a:tc>
              </a:tr>
            </a:tbl>
          </a:graphicData>
        </a:graphic>
      </p:graphicFrame>
    </p:spTree>
    <p:extLst>
      <p:ext uri="{BB962C8B-B14F-4D97-AF65-F5344CB8AC3E}">
        <p14:creationId xmlns:p14="http://schemas.microsoft.com/office/powerpoint/2010/main" val="328634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49226" y="819002"/>
            <a:ext cx="8229600" cy="461665"/>
          </a:xfrm>
          <a:prstGeom prst="rect">
            <a:avLst/>
          </a:prstGeom>
          <a:noFill/>
        </p:spPr>
        <p:txBody>
          <a:bodyPr wrap="square" rtlCol="0">
            <a:spAutoFit/>
          </a:bodyPr>
          <a:lstStyle/>
          <a:p>
            <a:r>
              <a:rPr lang="en-GB" sz="2400" b="1" dirty="0" smtClean="0">
                <a:latin typeface="Helvetica"/>
                <a:cs typeface="Helvetica"/>
              </a:rPr>
              <a:t>Capital costs (</a:t>
            </a:r>
            <a:r>
              <a:rPr lang="en-GB" sz="2400" b="1" dirty="0" smtClean="0">
                <a:solidFill>
                  <a:srgbClr val="FF6600"/>
                </a:solidFill>
                <a:latin typeface="Helvetica"/>
                <a:cs typeface="Helvetica"/>
              </a:rPr>
              <a:t>CAPEX</a:t>
            </a:r>
            <a:r>
              <a:rPr lang="en-GB" sz="2400" b="1" dirty="0" smtClean="0">
                <a:latin typeface="Helvetica"/>
                <a:cs typeface="Helvetica"/>
              </a:rPr>
              <a:t>) of </a:t>
            </a:r>
            <a:r>
              <a:rPr lang="en-GB" sz="2400" b="1" dirty="0" smtClean="0">
                <a:solidFill>
                  <a:srgbClr val="0000FF"/>
                </a:solidFill>
                <a:latin typeface="Helvetica"/>
                <a:cs typeface="Helvetica"/>
              </a:rPr>
              <a:t>network-based sanitation</a:t>
            </a:r>
            <a:endParaRPr lang="en-GB" sz="2400" b="1" dirty="0">
              <a:solidFill>
                <a:srgbClr val="0000FF"/>
              </a:solidFill>
              <a:latin typeface="Helvetica"/>
              <a:cs typeface="Helvetica"/>
            </a:endParaRP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783741685"/>
              </p:ext>
            </p:extLst>
          </p:nvPr>
        </p:nvGraphicFramePr>
        <p:xfrm>
          <a:off x="225777" y="1446876"/>
          <a:ext cx="8734779" cy="4874901"/>
        </p:xfrm>
        <a:graphic>
          <a:graphicData uri="http://schemas.openxmlformats.org/drawingml/2006/table">
            <a:tbl>
              <a:tblPr firstRow="1" bandRow="1">
                <a:tableStyleId>{5C22544A-7EE6-4342-B048-85BDC9FD1C3A}</a:tableStyleId>
              </a:tblPr>
              <a:tblGrid>
                <a:gridCol w="1536623"/>
                <a:gridCol w="4286563"/>
                <a:gridCol w="2911593"/>
              </a:tblGrid>
              <a:tr h="382345">
                <a:tc>
                  <a:txBody>
                    <a:bodyPr/>
                    <a:lstStyle/>
                    <a:p>
                      <a:r>
                        <a:rPr lang="en-GB" noProof="0" smtClean="0"/>
                        <a:t>Type</a:t>
                      </a:r>
                      <a:endParaRPr lang="en-GB" noProof="0"/>
                    </a:p>
                  </a:txBody>
                  <a:tcPr/>
                </a:tc>
                <a:tc>
                  <a:txBody>
                    <a:bodyPr/>
                    <a:lstStyle/>
                    <a:p>
                      <a:r>
                        <a:rPr lang="en-GB" noProof="0" smtClean="0"/>
                        <a:t>Description</a:t>
                      </a:r>
                      <a:endParaRPr lang="en-GB" noProof="0"/>
                    </a:p>
                  </a:txBody>
                  <a:tcPr/>
                </a:tc>
                <a:tc>
                  <a:txBody>
                    <a:bodyPr/>
                    <a:lstStyle/>
                    <a:p>
                      <a:r>
                        <a:rPr lang="en-GB" noProof="0" smtClean="0"/>
                        <a:t>Depend on</a:t>
                      </a:r>
                      <a:endParaRPr lang="en-GB" noProof="0"/>
                    </a:p>
                  </a:txBody>
                  <a:tcPr/>
                </a:tc>
              </a:tr>
              <a:tr h="669104">
                <a:tc>
                  <a:txBody>
                    <a:bodyPr/>
                    <a:lstStyle/>
                    <a:p>
                      <a:r>
                        <a:rPr lang="en-GB" noProof="0" smtClean="0"/>
                        <a:t>Capital Expenditures</a:t>
                      </a:r>
                      <a:endParaRPr lang="en-GB" noProof="0"/>
                    </a:p>
                  </a:txBody>
                  <a:tcPr/>
                </a:tc>
                <a:tc>
                  <a:txBody>
                    <a:bodyPr/>
                    <a:lstStyle/>
                    <a:p>
                      <a:r>
                        <a:rPr lang="en-GB" noProof="0" smtClean="0"/>
                        <a:t>Capital costs, including asset renewal and asset</a:t>
                      </a:r>
                      <a:r>
                        <a:rPr lang="en-GB" baseline="0" noProof="0" smtClean="0"/>
                        <a:t> expansion, see below</a:t>
                      </a:r>
                      <a:endParaRPr lang="en-GB" noProof="0"/>
                    </a:p>
                  </a:txBody>
                  <a:tcPr/>
                </a:tc>
                <a:tc>
                  <a:txBody>
                    <a:bodyPr/>
                    <a:lstStyle/>
                    <a:p>
                      <a:endParaRPr lang="en-GB" noProof="0"/>
                    </a:p>
                  </a:txBody>
                  <a:tcPr/>
                </a:tc>
              </a:tr>
              <a:tr h="955863">
                <a:tc>
                  <a:txBody>
                    <a:bodyPr/>
                    <a:lstStyle/>
                    <a:p>
                      <a:r>
                        <a:rPr lang="en-GB" noProof="0" smtClean="0"/>
                        <a:t>Asset Renewal</a:t>
                      </a:r>
                      <a:endParaRPr lang="en-GB" noProof="0"/>
                    </a:p>
                  </a:txBody>
                  <a:tcPr/>
                </a:tc>
                <a:tc>
                  <a:txBody>
                    <a:bodyPr/>
                    <a:lstStyle/>
                    <a:p>
                      <a:r>
                        <a:rPr lang="en-GB" noProof="0" smtClean="0"/>
                        <a:t>Capital expenditures in the system‘s exisiting assets</a:t>
                      </a:r>
                      <a:endParaRPr lang="en-GB" noProof="0"/>
                    </a:p>
                  </a:txBody>
                  <a:tcPr/>
                </a:tc>
                <a:tc>
                  <a:txBody>
                    <a:bodyPr/>
                    <a:lstStyle/>
                    <a:p>
                      <a:r>
                        <a:rPr lang="en-GB" noProof="0" smtClean="0"/>
                        <a:t>Condition of the</a:t>
                      </a:r>
                      <a:r>
                        <a:rPr lang="en-GB" baseline="0" noProof="0" smtClean="0"/>
                        <a:t> system</a:t>
                      </a:r>
                    </a:p>
                    <a:p>
                      <a:r>
                        <a:rPr lang="en-GB" baseline="0" noProof="0" smtClean="0"/>
                        <a:t>Investment efficiency</a:t>
                      </a:r>
                    </a:p>
                    <a:p>
                      <a:r>
                        <a:rPr lang="en-GB" baseline="0" noProof="0" smtClean="0"/>
                        <a:t>Service area characteristics</a:t>
                      </a:r>
                      <a:endParaRPr lang="en-GB" noProof="0"/>
                    </a:p>
                  </a:txBody>
                  <a:tcPr/>
                </a:tc>
              </a:tr>
              <a:tr h="1242622">
                <a:tc>
                  <a:txBody>
                    <a:bodyPr/>
                    <a:lstStyle/>
                    <a:p>
                      <a:r>
                        <a:rPr lang="en-GB" noProof="0" smtClean="0"/>
                        <a:t>Asset expanison</a:t>
                      </a:r>
                      <a:endParaRPr lang="en-GB" noProof="0"/>
                    </a:p>
                  </a:txBody>
                  <a:tcPr/>
                </a:tc>
                <a:tc>
                  <a:txBody>
                    <a:bodyPr/>
                    <a:lstStyle/>
                    <a:p>
                      <a:r>
                        <a:rPr lang="en-GB" noProof="0" smtClean="0"/>
                        <a:t>Capital investments in network and equipment required to expand</a:t>
                      </a:r>
                      <a:r>
                        <a:rPr lang="en-GB" baseline="0" noProof="0" smtClean="0"/>
                        <a:t> level of collection, treatment and disposal</a:t>
                      </a:r>
                      <a:endParaRPr lang="en-GB" noProof="0"/>
                    </a:p>
                  </a:txBody>
                  <a:tcPr/>
                </a:tc>
                <a:tc>
                  <a:txBody>
                    <a:bodyPr/>
                    <a:lstStyle/>
                    <a:p>
                      <a:r>
                        <a:rPr lang="en-GB" noProof="0" smtClean="0"/>
                        <a:t>Exisiting coverage level</a:t>
                      </a:r>
                    </a:p>
                    <a:p>
                      <a:r>
                        <a:rPr lang="en-GB" noProof="0" smtClean="0"/>
                        <a:t>Coverage goals</a:t>
                      </a:r>
                    </a:p>
                    <a:p>
                      <a:r>
                        <a:rPr lang="en-GB" noProof="0" smtClean="0"/>
                        <a:t>Service standards</a:t>
                      </a:r>
                    </a:p>
                    <a:p>
                      <a:r>
                        <a:rPr lang="en-GB" noProof="0" smtClean="0"/>
                        <a:t>Investment efficiency</a:t>
                      </a:r>
                      <a:endParaRPr lang="en-GB" noProof="0" smtClean="0"/>
                    </a:p>
                  </a:txBody>
                  <a:tcPr/>
                </a:tc>
              </a:tr>
              <a:tr h="955863">
                <a:tc>
                  <a:txBody>
                    <a:bodyPr/>
                    <a:lstStyle/>
                    <a:p>
                      <a:r>
                        <a:rPr lang="en-GB" noProof="0" smtClean="0"/>
                        <a:t>Debt</a:t>
                      </a:r>
                      <a:r>
                        <a:rPr lang="en-GB" baseline="0" noProof="0" smtClean="0"/>
                        <a:t> service</a:t>
                      </a:r>
                      <a:endParaRPr lang="en-GB" noProof="0"/>
                    </a:p>
                  </a:txBody>
                  <a:tcPr/>
                </a:tc>
                <a:tc>
                  <a:txBody>
                    <a:bodyPr/>
                    <a:lstStyle/>
                    <a:p>
                      <a:r>
                        <a:rPr lang="en-GB" noProof="0" smtClean="0"/>
                        <a:t>Interest and principal</a:t>
                      </a:r>
                      <a:r>
                        <a:rPr lang="en-GB" baseline="0" noProof="0" smtClean="0"/>
                        <a:t> payments on loans</a:t>
                      </a:r>
                      <a:endParaRPr lang="en-GB" noProof="0"/>
                    </a:p>
                  </a:txBody>
                  <a:tcPr/>
                </a:tc>
                <a:tc>
                  <a:txBody>
                    <a:bodyPr/>
                    <a:lstStyle/>
                    <a:p>
                      <a:r>
                        <a:rPr lang="en-GB" noProof="0" smtClean="0"/>
                        <a:t>Amount of capital expend.</a:t>
                      </a:r>
                    </a:p>
                    <a:p>
                      <a:r>
                        <a:rPr lang="en-GB" noProof="0" smtClean="0"/>
                        <a:t>Tariff and subsidy policy</a:t>
                      </a:r>
                    </a:p>
                    <a:p>
                      <a:r>
                        <a:rPr lang="en-GB" noProof="0" smtClean="0"/>
                        <a:t>Financing</a:t>
                      </a:r>
                      <a:r>
                        <a:rPr lang="en-GB" baseline="0" noProof="0" smtClean="0"/>
                        <a:t> strategy</a:t>
                      </a:r>
                      <a:endParaRPr lang="en-GB" noProof="0"/>
                    </a:p>
                  </a:txBody>
                  <a:tcPr/>
                </a:tc>
              </a:tr>
              <a:tr h="669104">
                <a:tc>
                  <a:txBody>
                    <a:bodyPr/>
                    <a:lstStyle/>
                    <a:p>
                      <a:r>
                        <a:rPr lang="en-GB" noProof="0" smtClean="0"/>
                        <a:t>Return on capital</a:t>
                      </a:r>
                      <a:endParaRPr lang="en-GB" noProof="0"/>
                    </a:p>
                  </a:txBody>
                  <a:tcPr/>
                </a:tc>
                <a:tc>
                  <a:txBody>
                    <a:bodyPr/>
                    <a:lstStyle/>
                    <a:p>
                      <a:r>
                        <a:rPr lang="en-GB" noProof="0" smtClean="0"/>
                        <a:t>Profit can be kept in the company</a:t>
                      </a:r>
                      <a:r>
                        <a:rPr lang="en-GB" baseline="0" noProof="0" smtClean="0"/>
                        <a:t> or distributed through dividends</a:t>
                      </a:r>
                      <a:endParaRPr lang="en-GB" noProof="0"/>
                    </a:p>
                  </a:txBody>
                  <a:tcPr/>
                </a:tc>
                <a:tc>
                  <a:txBody>
                    <a:bodyPr/>
                    <a:lstStyle/>
                    <a:p>
                      <a:r>
                        <a:rPr lang="en-GB" noProof="0" dirty="0" smtClean="0"/>
                        <a:t>Operating</a:t>
                      </a:r>
                      <a:r>
                        <a:rPr lang="en-GB" baseline="0" noProof="0" dirty="0" smtClean="0"/>
                        <a:t> efficiency</a:t>
                      </a:r>
                    </a:p>
                    <a:p>
                      <a:r>
                        <a:rPr lang="en-GB" baseline="0" noProof="0" dirty="0" smtClean="0"/>
                        <a:t>Tariff policy, Strategy</a:t>
                      </a:r>
                      <a:endParaRPr lang="en-GB" baseline="0" noProof="0" dirty="0" smtClean="0"/>
                    </a:p>
                  </a:txBody>
                  <a:tcPr/>
                </a:tc>
              </a:tr>
            </a:tbl>
          </a:graphicData>
        </a:graphic>
      </p:graphicFrame>
    </p:spTree>
    <p:extLst>
      <p:ext uri="{BB962C8B-B14F-4D97-AF65-F5344CB8AC3E}">
        <p14:creationId xmlns:p14="http://schemas.microsoft.com/office/powerpoint/2010/main" val="1135677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49226" y="929430"/>
            <a:ext cx="8229600" cy="461665"/>
          </a:xfrm>
          <a:prstGeom prst="rect">
            <a:avLst/>
          </a:prstGeom>
          <a:noFill/>
        </p:spPr>
        <p:txBody>
          <a:bodyPr wrap="square" rtlCol="0">
            <a:spAutoFit/>
          </a:bodyPr>
          <a:lstStyle/>
          <a:p>
            <a:r>
              <a:rPr lang="en-GB" sz="2400" b="1" smtClean="0">
                <a:latin typeface="Helvetica"/>
                <a:cs typeface="Helvetica"/>
              </a:rPr>
              <a:t>Costs of on-site sanitation</a:t>
            </a:r>
            <a:endParaRPr lang="en-GB" sz="2400" b="1">
              <a:latin typeface="Helvetica"/>
              <a:cs typeface="Helvetica"/>
            </a:endParaRP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02185609"/>
              </p:ext>
            </p:extLst>
          </p:nvPr>
        </p:nvGraphicFramePr>
        <p:xfrm>
          <a:off x="457200" y="1612795"/>
          <a:ext cx="8503356" cy="4353812"/>
        </p:xfrm>
        <a:graphic>
          <a:graphicData uri="http://schemas.openxmlformats.org/drawingml/2006/table">
            <a:tbl>
              <a:tblPr firstRow="1" bandRow="1">
                <a:tableStyleId>{5C22544A-7EE6-4342-B048-85BDC9FD1C3A}</a:tableStyleId>
              </a:tblPr>
              <a:tblGrid>
                <a:gridCol w="1495911"/>
                <a:gridCol w="4172993"/>
                <a:gridCol w="2834452"/>
              </a:tblGrid>
              <a:tr h="353157">
                <a:tc>
                  <a:txBody>
                    <a:bodyPr/>
                    <a:lstStyle/>
                    <a:p>
                      <a:r>
                        <a:rPr lang="en-GB" noProof="0" smtClean="0"/>
                        <a:t>Type</a:t>
                      </a:r>
                      <a:endParaRPr lang="en-GB" noProof="0"/>
                    </a:p>
                  </a:txBody>
                  <a:tcPr/>
                </a:tc>
                <a:tc>
                  <a:txBody>
                    <a:bodyPr/>
                    <a:lstStyle/>
                    <a:p>
                      <a:r>
                        <a:rPr lang="en-GB" noProof="0" smtClean="0"/>
                        <a:t>Description</a:t>
                      </a:r>
                      <a:endParaRPr lang="en-GB" noProof="0"/>
                    </a:p>
                  </a:txBody>
                  <a:tcPr/>
                </a:tc>
                <a:tc>
                  <a:txBody>
                    <a:bodyPr/>
                    <a:lstStyle/>
                    <a:p>
                      <a:r>
                        <a:rPr lang="en-GB" noProof="0" smtClean="0"/>
                        <a:t>Depend on</a:t>
                      </a:r>
                      <a:endParaRPr lang="en-GB" noProof="0"/>
                    </a:p>
                  </a:txBody>
                  <a:tcPr/>
                </a:tc>
              </a:tr>
              <a:tr h="618025">
                <a:tc>
                  <a:txBody>
                    <a:bodyPr/>
                    <a:lstStyle/>
                    <a:p>
                      <a:r>
                        <a:rPr lang="en-GB" noProof="0" smtClean="0"/>
                        <a:t>Capital</a:t>
                      </a:r>
                      <a:r>
                        <a:rPr lang="en-GB" baseline="0" noProof="0" smtClean="0"/>
                        <a:t> costs</a:t>
                      </a:r>
                      <a:endParaRPr lang="en-GB" noProof="0"/>
                    </a:p>
                  </a:txBody>
                  <a:tcPr/>
                </a:tc>
                <a:tc>
                  <a:txBody>
                    <a:bodyPr/>
                    <a:lstStyle/>
                    <a:p>
                      <a:r>
                        <a:rPr lang="en-GB" noProof="0" smtClean="0"/>
                        <a:t>Capital costs</a:t>
                      </a:r>
                      <a:r>
                        <a:rPr lang="en-GB" baseline="0" noProof="0" smtClean="0"/>
                        <a:t> to build the on-site facility</a:t>
                      </a:r>
                      <a:endParaRPr lang="en-GB" noProof="0"/>
                    </a:p>
                  </a:txBody>
                  <a:tcPr/>
                </a:tc>
                <a:tc>
                  <a:txBody>
                    <a:bodyPr/>
                    <a:lstStyle/>
                    <a:p>
                      <a:r>
                        <a:rPr lang="en-GB" noProof="0" smtClean="0"/>
                        <a:t>Technology,</a:t>
                      </a:r>
                    </a:p>
                    <a:p>
                      <a:r>
                        <a:rPr lang="en-GB" noProof="0" smtClean="0"/>
                        <a:t>Competition in</a:t>
                      </a:r>
                      <a:r>
                        <a:rPr lang="en-GB" baseline="0" noProof="0" smtClean="0"/>
                        <a:t> the sector</a:t>
                      </a:r>
                    </a:p>
                    <a:p>
                      <a:pPr marL="0" marR="0" indent="0" algn="l" defTabSz="457200" rtl="0" eaLnBrk="1" fontAlgn="auto" latinLnBrk="0" hangingPunct="1">
                        <a:lnSpc>
                          <a:spcPct val="100000"/>
                        </a:lnSpc>
                        <a:spcBef>
                          <a:spcPts val="0"/>
                        </a:spcBef>
                        <a:spcAft>
                          <a:spcPts val="0"/>
                        </a:spcAft>
                        <a:buClrTx/>
                        <a:buSzTx/>
                        <a:buFontTx/>
                        <a:buNone/>
                        <a:tabLst/>
                        <a:defRPr/>
                      </a:pPr>
                      <a:r>
                        <a:rPr lang="en-GB" baseline="0" noProof="0" smtClean="0"/>
                        <a:t>Service area characteristics</a:t>
                      </a:r>
                      <a:endParaRPr lang="en-GB" noProof="0" smtClean="0"/>
                    </a:p>
                  </a:txBody>
                  <a:tcPr/>
                </a:tc>
              </a:tr>
              <a:tr h="696213">
                <a:tc>
                  <a:txBody>
                    <a:bodyPr/>
                    <a:lstStyle/>
                    <a:p>
                      <a:r>
                        <a:rPr lang="en-GB" noProof="0" smtClean="0"/>
                        <a:t>Cost</a:t>
                      </a:r>
                      <a:r>
                        <a:rPr lang="en-GB" baseline="0" noProof="0" smtClean="0"/>
                        <a:t> of borrowing</a:t>
                      </a:r>
                      <a:endParaRPr lang="en-GB" noProof="0"/>
                    </a:p>
                  </a:txBody>
                  <a:tcPr/>
                </a:tc>
                <a:tc>
                  <a:txBody>
                    <a:bodyPr/>
                    <a:lstStyle/>
                    <a:p>
                      <a:r>
                        <a:rPr lang="en-GB" noProof="0" smtClean="0"/>
                        <a:t>Households</a:t>
                      </a:r>
                      <a:r>
                        <a:rPr lang="en-GB" baseline="0" noProof="0" smtClean="0"/>
                        <a:t> that need to finance the on-site facility will have to pay interest</a:t>
                      </a:r>
                      <a:endParaRPr lang="en-GB" noProof="0"/>
                    </a:p>
                  </a:txBody>
                  <a:tcPr/>
                </a:tc>
                <a:tc>
                  <a:txBody>
                    <a:bodyPr/>
                    <a:lstStyle/>
                    <a:p>
                      <a:r>
                        <a:rPr lang="en-GB" noProof="0" smtClean="0"/>
                        <a:t>Available</a:t>
                      </a:r>
                      <a:r>
                        <a:rPr lang="en-GB" baseline="0" noProof="0" smtClean="0"/>
                        <a:t> finance sources</a:t>
                      </a:r>
                    </a:p>
                    <a:p>
                      <a:r>
                        <a:rPr lang="en-GB" baseline="0" noProof="0" smtClean="0"/>
                        <a:t>Terms on loans</a:t>
                      </a:r>
                      <a:endParaRPr lang="en-GB" noProof="0"/>
                    </a:p>
                  </a:txBody>
                  <a:tcPr/>
                </a:tc>
              </a:tr>
              <a:tr h="1139663">
                <a:tc>
                  <a:txBody>
                    <a:bodyPr/>
                    <a:lstStyle/>
                    <a:p>
                      <a:r>
                        <a:rPr lang="en-GB" noProof="0" smtClean="0"/>
                        <a:t>Emptying</a:t>
                      </a:r>
                      <a:r>
                        <a:rPr lang="en-GB" baseline="0" noProof="0" smtClean="0"/>
                        <a:t> service cost</a:t>
                      </a:r>
                      <a:endParaRPr lang="en-GB" noProof="0"/>
                    </a:p>
                  </a:txBody>
                  <a:tcPr/>
                </a:tc>
                <a:tc>
                  <a:txBody>
                    <a:bodyPr/>
                    <a:lstStyle/>
                    <a:p>
                      <a:r>
                        <a:rPr lang="en-GB" noProof="0" smtClean="0"/>
                        <a:t>Pit/septic</a:t>
                      </a:r>
                      <a:r>
                        <a:rPr lang="en-GB" baseline="0" noProof="0" smtClean="0"/>
                        <a:t> tank emptying services costs:</a:t>
                      </a:r>
                    </a:p>
                    <a:p>
                      <a:pPr marL="285750" indent="-285750">
                        <a:buFontTx/>
                        <a:buChar char="•"/>
                      </a:pPr>
                      <a:r>
                        <a:rPr lang="en-GB" baseline="0" noProof="0" smtClean="0"/>
                        <a:t>Transport &amp; truck capital cost</a:t>
                      </a:r>
                    </a:p>
                    <a:p>
                      <a:pPr marL="285750" indent="-285750">
                        <a:buFontTx/>
                        <a:buChar char="•"/>
                      </a:pPr>
                      <a:r>
                        <a:rPr lang="en-GB" baseline="0" noProof="0" smtClean="0"/>
                        <a:t>Fuel cost</a:t>
                      </a:r>
                    </a:p>
                    <a:p>
                      <a:pPr marL="285750" indent="-285750">
                        <a:buFontTx/>
                        <a:buChar char="•"/>
                      </a:pPr>
                      <a:r>
                        <a:rPr lang="en-GB" baseline="0" noProof="0" smtClean="0"/>
                        <a:t>Administrative cost</a:t>
                      </a:r>
                    </a:p>
                    <a:p>
                      <a:pPr marL="285750" indent="-285750">
                        <a:buFontTx/>
                        <a:buChar char="•"/>
                      </a:pPr>
                      <a:r>
                        <a:rPr lang="en-GB" baseline="0" noProof="0" smtClean="0"/>
                        <a:t>Discharge fee (or discharge premium!)</a:t>
                      </a:r>
                      <a:endParaRPr lang="en-GB" noProof="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noProof="0" smtClean="0"/>
                        <a:t>Operating</a:t>
                      </a:r>
                      <a:r>
                        <a:rPr lang="en-GB" baseline="0" noProof="0" smtClean="0"/>
                        <a:t> efficiency</a:t>
                      </a:r>
                    </a:p>
                    <a:p>
                      <a:pPr marL="0" marR="0" indent="0" algn="l" defTabSz="457200" rtl="0" eaLnBrk="1" fontAlgn="auto" latinLnBrk="0" hangingPunct="1">
                        <a:lnSpc>
                          <a:spcPct val="100000"/>
                        </a:lnSpc>
                        <a:spcBef>
                          <a:spcPts val="0"/>
                        </a:spcBef>
                        <a:spcAft>
                          <a:spcPts val="0"/>
                        </a:spcAft>
                        <a:buClrTx/>
                        <a:buSzTx/>
                        <a:buFontTx/>
                        <a:buNone/>
                        <a:tabLst/>
                        <a:defRPr/>
                      </a:pPr>
                      <a:r>
                        <a:rPr lang="en-GB" baseline="0" noProof="0" smtClean="0"/>
                        <a:t>Service standards</a:t>
                      </a:r>
                    </a:p>
                    <a:p>
                      <a:pPr marL="0" marR="0" indent="0" algn="l" defTabSz="457200" rtl="0" eaLnBrk="1" fontAlgn="auto" latinLnBrk="0" hangingPunct="1">
                        <a:lnSpc>
                          <a:spcPct val="100000"/>
                        </a:lnSpc>
                        <a:spcBef>
                          <a:spcPts val="0"/>
                        </a:spcBef>
                        <a:spcAft>
                          <a:spcPts val="0"/>
                        </a:spcAft>
                        <a:buClrTx/>
                        <a:buSzTx/>
                        <a:buFontTx/>
                        <a:buNone/>
                        <a:tabLst/>
                        <a:defRPr/>
                      </a:pPr>
                      <a:r>
                        <a:rPr lang="en-GB" baseline="0" noProof="0" smtClean="0"/>
                        <a:t>Discharge standards</a:t>
                      </a:r>
                    </a:p>
                    <a:p>
                      <a:pPr marL="0" marR="0" indent="0" algn="l" defTabSz="457200" rtl="0" eaLnBrk="1" fontAlgn="auto" latinLnBrk="0" hangingPunct="1">
                        <a:lnSpc>
                          <a:spcPct val="100000"/>
                        </a:lnSpc>
                        <a:spcBef>
                          <a:spcPts val="0"/>
                        </a:spcBef>
                        <a:spcAft>
                          <a:spcPts val="0"/>
                        </a:spcAft>
                        <a:buClrTx/>
                        <a:buSzTx/>
                        <a:buFontTx/>
                        <a:buNone/>
                        <a:tabLst/>
                        <a:defRPr/>
                      </a:pPr>
                      <a:r>
                        <a:rPr lang="en-GB" baseline="0" noProof="0" smtClean="0"/>
                        <a:t>Service area characteristics</a:t>
                      </a:r>
                      <a:endParaRPr lang="en-GB" noProof="0" smtClean="0"/>
                    </a:p>
                  </a:txBody>
                  <a:tcPr/>
                </a:tc>
              </a:tr>
              <a:tr h="882893">
                <a:tc>
                  <a:txBody>
                    <a:bodyPr/>
                    <a:lstStyle/>
                    <a:p>
                      <a:r>
                        <a:rPr lang="en-GB" noProof="0" smtClean="0"/>
                        <a:t>Sludge</a:t>
                      </a:r>
                      <a:r>
                        <a:rPr lang="en-GB" baseline="0" noProof="0" smtClean="0"/>
                        <a:t> treatment</a:t>
                      </a:r>
                      <a:endParaRPr lang="en-GB" noProof="0"/>
                    </a:p>
                  </a:txBody>
                  <a:tcPr/>
                </a:tc>
                <a:tc>
                  <a:txBody>
                    <a:bodyPr/>
                    <a:lstStyle/>
                    <a:p>
                      <a:r>
                        <a:rPr lang="en-GB" noProof="0" smtClean="0"/>
                        <a:t>Cost</a:t>
                      </a:r>
                      <a:r>
                        <a:rPr lang="en-GB" baseline="0" noProof="0" smtClean="0"/>
                        <a:t> to treat the sludge collected and disposed</a:t>
                      </a:r>
                      <a:endParaRPr lang="en-GB" noProof="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noProof="0" dirty="0" smtClean="0"/>
                        <a:t>Operating</a:t>
                      </a:r>
                      <a:r>
                        <a:rPr lang="en-GB" baseline="0" noProof="0" dirty="0" smtClean="0"/>
                        <a:t> efficiency</a:t>
                      </a:r>
                    </a:p>
                    <a:p>
                      <a:pPr marL="0" marR="0" indent="0" algn="l" defTabSz="457200" rtl="0" eaLnBrk="1" fontAlgn="auto" latinLnBrk="0" hangingPunct="1">
                        <a:lnSpc>
                          <a:spcPct val="100000"/>
                        </a:lnSpc>
                        <a:spcBef>
                          <a:spcPts val="0"/>
                        </a:spcBef>
                        <a:spcAft>
                          <a:spcPts val="0"/>
                        </a:spcAft>
                        <a:buClrTx/>
                        <a:buSzTx/>
                        <a:buFontTx/>
                        <a:buNone/>
                        <a:tabLst/>
                        <a:defRPr/>
                      </a:pPr>
                      <a:r>
                        <a:rPr lang="en-GB" baseline="0" noProof="0" dirty="0" smtClean="0"/>
                        <a:t>Service standards</a:t>
                      </a:r>
                    </a:p>
                    <a:p>
                      <a:endParaRPr lang="en-GB" noProof="0" dirty="0"/>
                    </a:p>
                  </a:txBody>
                  <a:tcPr/>
                </a:tc>
              </a:tr>
            </a:tbl>
          </a:graphicData>
        </a:graphic>
      </p:graphicFrame>
    </p:spTree>
    <p:extLst>
      <p:ext uri="{BB962C8B-B14F-4D97-AF65-F5344CB8AC3E}">
        <p14:creationId xmlns:p14="http://schemas.microsoft.com/office/powerpoint/2010/main" val="27837015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apture d’écran 2015-08-27 à 22.20.2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1452" y="1444762"/>
            <a:ext cx="7732547" cy="4853687"/>
          </a:xfrm>
          <a:prstGeom prst="rect">
            <a:avLst/>
          </a:prstGeom>
        </p:spPr>
      </p:pic>
      <p:sp>
        <p:nvSpPr>
          <p:cNvPr id="2" name="Inhaltsplatzhalter 1"/>
          <p:cNvSpPr>
            <a:spLocks noGrp="1"/>
          </p:cNvSpPr>
          <p:nvPr>
            <p:ph idx="1"/>
          </p:nvPr>
        </p:nvSpPr>
        <p:spPr>
          <a:xfrm>
            <a:off x="174993" y="890686"/>
            <a:ext cx="8229600" cy="4800077"/>
          </a:xfrm>
        </p:spPr>
        <p:txBody>
          <a:bodyPr/>
          <a:lstStyle/>
          <a:p>
            <a:r>
              <a:rPr lang="en-GB" noProof="0" dirty="0" smtClean="0"/>
              <a:t>Low User Cost Recovery Scenario</a:t>
            </a:r>
          </a:p>
          <a:p>
            <a:endParaRPr lang="en-GB" noProof="0" dirty="0"/>
          </a:p>
        </p:txBody>
      </p:sp>
      <p:sp>
        <p:nvSpPr>
          <p:cNvPr id="4" name="Textfeld 3"/>
          <p:cNvSpPr txBox="1"/>
          <p:nvPr/>
        </p:nvSpPr>
        <p:spPr>
          <a:xfrm>
            <a:off x="6694490" y="1090820"/>
            <a:ext cx="2215178" cy="707886"/>
          </a:xfrm>
          <a:prstGeom prst="rect">
            <a:avLst/>
          </a:prstGeom>
          <a:noFill/>
        </p:spPr>
        <p:txBody>
          <a:bodyPr wrap="square" rtlCol="0">
            <a:spAutoFit/>
          </a:bodyPr>
          <a:lstStyle/>
          <a:p>
            <a:r>
              <a:rPr lang="en-GB" sz="2000" b="1" dirty="0" smtClean="0">
                <a:solidFill>
                  <a:srgbClr val="0000FF"/>
                </a:solidFill>
                <a:latin typeface="Helvetica Light"/>
                <a:cs typeface="Helvetica Light"/>
              </a:rPr>
              <a:t>Funds allocation</a:t>
            </a:r>
          </a:p>
          <a:p>
            <a:r>
              <a:rPr lang="en-GB" sz="2000" b="1" dirty="0">
                <a:solidFill>
                  <a:srgbClr val="0000FF"/>
                </a:solidFill>
                <a:latin typeface="Helvetica Light"/>
                <a:cs typeface="Helvetica Light"/>
              </a:rPr>
              <a:t>In Theory </a:t>
            </a:r>
          </a:p>
        </p:txBody>
      </p:sp>
    </p:spTree>
    <p:extLst>
      <p:ext uri="{BB962C8B-B14F-4D97-AF65-F5344CB8AC3E}">
        <p14:creationId xmlns:p14="http://schemas.microsoft.com/office/powerpoint/2010/main" val="342795747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5466" y="910842"/>
            <a:ext cx="8229600" cy="4800077"/>
          </a:xfrm>
        </p:spPr>
        <p:txBody>
          <a:bodyPr/>
          <a:lstStyle/>
          <a:p>
            <a:r>
              <a:rPr lang="en-GB" noProof="0" dirty="0" smtClean="0"/>
              <a:t>Low User Cost Recovery Scenario</a:t>
            </a:r>
          </a:p>
          <a:p>
            <a:endParaRPr lang="en-GB" noProof="0" dirty="0"/>
          </a:p>
        </p:txBody>
      </p:sp>
      <p:pic>
        <p:nvPicPr>
          <p:cNvPr id="3" name="Bild 2" descr="cost Scenario 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9930" y="1342858"/>
            <a:ext cx="7491009" cy="5148204"/>
          </a:xfrm>
          <a:prstGeom prst="rect">
            <a:avLst/>
          </a:prstGeom>
        </p:spPr>
      </p:pic>
      <p:sp>
        <p:nvSpPr>
          <p:cNvPr id="4" name="Textfeld 3"/>
          <p:cNvSpPr txBox="1"/>
          <p:nvPr/>
        </p:nvSpPr>
        <p:spPr>
          <a:xfrm>
            <a:off x="6694490" y="1090820"/>
            <a:ext cx="2066449" cy="707886"/>
          </a:xfrm>
          <a:prstGeom prst="rect">
            <a:avLst/>
          </a:prstGeom>
          <a:noFill/>
        </p:spPr>
        <p:txBody>
          <a:bodyPr wrap="none" rtlCol="0">
            <a:spAutoFit/>
          </a:bodyPr>
          <a:lstStyle/>
          <a:p>
            <a:r>
              <a:rPr lang="en-GB" sz="2000" b="1" dirty="0" smtClean="0">
                <a:solidFill>
                  <a:srgbClr val="0000FF"/>
                </a:solidFill>
                <a:latin typeface="Helvetica Light"/>
                <a:cs typeface="Helvetica Light"/>
              </a:rPr>
              <a:t>Funds allocation</a:t>
            </a:r>
          </a:p>
          <a:p>
            <a:r>
              <a:rPr lang="en-GB" sz="2000" b="1" dirty="0" smtClean="0">
                <a:solidFill>
                  <a:srgbClr val="0000FF"/>
                </a:solidFill>
                <a:latin typeface="Helvetica Light"/>
                <a:cs typeface="Helvetica Light"/>
              </a:rPr>
              <a:t>In practice</a:t>
            </a:r>
            <a:endParaRPr lang="en-GB" sz="2000" b="1" dirty="0">
              <a:solidFill>
                <a:srgbClr val="0000FF"/>
              </a:solidFill>
              <a:latin typeface="Helvetica Light"/>
              <a:cs typeface="Helvetica Light"/>
            </a:endParaRPr>
          </a:p>
        </p:txBody>
      </p:sp>
    </p:spTree>
    <p:extLst>
      <p:ext uri="{BB962C8B-B14F-4D97-AF65-F5344CB8AC3E}">
        <p14:creationId xmlns:p14="http://schemas.microsoft.com/office/powerpoint/2010/main" val="38495142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TotalTime>
  <Words>959</Words>
  <Application>Microsoft Macintosh PowerPoint</Application>
  <PresentationFormat>Présentation à l'écran (4:3)</PresentationFormat>
  <Paragraphs>123</Paragraphs>
  <Slides>12</Slides>
  <Notes>3</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Office-Design</vt:lpstr>
      <vt:lpstr>«Water Sector Reform in Kenya »</vt:lpstr>
      <vt:lpstr>Costs of providing sanitation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Mostafa</cp:lastModifiedBy>
  <cp:revision>42</cp:revision>
  <dcterms:created xsi:type="dcterms:W3CDTF">2015-08-01T14:04:52Z</dcterms:created>
  <dcterms:modified xsi:type="dcterms:W3CDTF">2015-08-27T19:26:30Z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199015</vt:lpwstr>
  </property>
  <property fmtid="{D5CDD505-2E9C-101B-9397-08002B2CF9AE}" name="NXPowerLiteSettings" pid="3">
    <vt:lpwstr>C4000400038000</vt:lpwstr>
  </property>
  <property fmtid="{D5CDD505-2E9C-101B-9397-08002B2CF9AE}" name="NXPowerLiteVersion" pid="4">
    <vt:lpwstr>D7.1.10</vt:lpwstr>
  </property>
</Properties>
</file>